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1B8959-0DE5-425E-98AD-51BA60BEFCE7}" v="10" dt="2026-10-14T09:20:06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vin Burgess" userId="1fb4a444-c917-4d13-9055-21926fa3e7e7" providerId="ADAL" clId="{7AC1CE5A-28CA-4EE4-AE26-0C1D7827005D}"/>
    <pc:docChg chg="addSld modSld sldOrd">
      <pc:chgData name="Gavin Burgess" userId="1fb4a444-c917-4d13-9055-21926fa3e7e7" providerId="ADAL" clId="{7AC1CE5A-28CA-4EE4-AE26-0C1D7827005D}" dt="2026-10-14T09:56:14.389" v="11" actId="6549"/>
      <pc:docMkLst>
        <pc:docMk/>
      </pc:docMkLst>
      <pc:sldChg chg="addSp modSp mod">
        <pc:chgData name="Gavin Burgess" userId="1fb4a444-c917-4d13-9055-21926fa3e7e7" providerId="ADAL" clId="{7AC1CE5A-28CA-4EE4-AE26-0C1D7827005D}" dt="2026-10-14T09:56:14.389" v="11" actId="6549"/>
        <pc:sldMkLst>
          <pc:docMk/>
          <pc:sldMk cId="422176811" sldId="256"/>
        </pc:sldMkLst>
        <pc:spChg chg="mod">
          <ac:chgData name="Gavin Burgess" userId="1fb4a444-c917-4d13-9055-21926fa3e7e7" providerId="ADAL" clId="{7AC1CE5A-28CA-4EE4-AE26-0C1D7827005D}" dt="2026-10-14T09:03:17.298" v="3"/>
          <ac:spMkLst>
            <pc:docMk/>
            <pc:sldMk cId="422176811" sldId="256"/>
            <ac:spMk id="5" creationId="{E63D3DA1-09F6-0148-99EC-A985BEBF1E3D}"/>
          </ac:spMkLst>
        </pc:spChg>
        <pc:spChg chg="mod">
          <ac:chgData name="Gavin Burgess" userId="1fb4a444-c917-4d13-9055-21926fa3e7e7" providerId="ADAL" clId="{7AC1CE5A-28CA-4EE4-AE26-0C1D7827005D}" dt="2026-10-14T08:59:35.092" v="2"/>
          <ac:spMkLst>
            <pc:docMk/>
            <pc:sldMk cId="422176811" sldId="256"/>
            <ac:spMk id="6" creationId="{D7F2A976-B157-45EB-E90F-2C3314CB7845}"/>
          </ac:spMkLst>
        </pc:spChg>
        <pc:spChg chg="mod">
          <ac:chgData name="Gavin Burgess" userId="1fb4a444-c917-4d13-9055-21926fa3e7e7" providerId="ADAL" clId="{7AC1CE5A-28CA-4EE4-AE26-0C1D7827005D}" dt="2026-10-14T09:56:14.389" v="11" actId="6549"/>
          <ac:spMkLst>
            <pc:docMk/>
            <pc:sldMk cId="422176811" sldId="256"/>
            <ac:spMk id="15" creationId="{2A6AA1D4-8E43-5B5D-3C5F-569550E8403A}"/>
          </ac:spMkLst>
        </pc:spChg>
        <pc:picChg chg="add mod">
          <ac:chgData name="Gavin Burgess" userId="1fb4a444-c917-4d13-9055-21926fa3e7e7" providerId="ADAL" clId="{7AC1CE5A-28CA-4EE4-AE26-0C1D7827005D}" dt="2026-10-14T08:57:09.842" v="0"/>
          <ac:picMkLst>
            <pc:docMk/>
            <pc:sldMk cId="422176811" sldId="256"/>
            <ac:picMk id="2" creationId="{C431F8FF-97E2-F8FB-A1D8-EF6B425E9B39}"/>
          </ac:picMkLst>
        </pc:picChg>
      </pc:sldChg>
      <pc:sldChg chg="add">
        <pc:chgData name="Gavin Burgess" userId="1fb4a444-c917-4d13-9055-21926fa3e7e7" providerId="ADAL" clId="{7AC1CE5A-28CA-4EE4-AE26-0C1D7827005D}" dt="2026-10-14T09:11:27.555" v="4"/>
        <pc:sldMkLst>
          <pc:docMk/>
          <pc:sldMk cId="0" sldId="257"/>
        </pc:sldMkLst>
      </pc:sldChg>
      <pc:sldChg chg="add">
        <pc:chgData name="Gavin Burgess" userId="1fb4a444-c917-4d13-9055-21926fa3e7e7" providerId="ADAL" clId="{7AC1CE5A-28CA-4EE4-AE26-0C1D7827005D}" dt="2026-10-14T09:11:27.555" v="4"/>
        <pc:sldMkLst>
          <pc:docMk/>
          <pc:sldMk cId="0" sldId="258"/>
        </pc:sldMkLst>
      </pc:sldChg>
      <pc:sldChg chg="add">
        <pc:chgData name="Gavin Burgess" userId="1fb4a444-c917-4d13-9055-21926fa3e7e7" providerId="ADAL" clId="{7AC1CE5A-28CA-4EE4-AE26-0C1D7827005D}" dt="2026-10-14T09:11:27.555" v="4"/>
        <pc:sldMkLst>
          <pc:docMk/>
          <pc:sldMk cId="0" sldId="259"/>
        </pc:sldMkLst>
      </pc:sldChg>
      <pc:sldChg chg="ord">
        <pc:chgData name="Gavin Burgess" userId="1fb4a444-c917-4d13-9055-21926fa3e7e7" providerId="ADAL" clId="{7AC1CE5A-28CA-4EE4-AE26-0C1D7827005D}" dt="2026-10-14T09:21:54.628" v="10"/>
        <pc:sldMkLst>
          <pc:docMk/>
          <pc:sldMk cId="3676064062" sldId="260"/>
        </pc:sldMkLst>
      </pc:sldChg>
      <pc:sldChg chg="addSp">
        <pc:chgData name="Gavin Burgess" userId="1fb4a444-c917-4d13-9055-21926fa3e7e7" providerId="ADAL" clId="{7AC1CE5A-28CA-4EE4-AE26-0C1D7827005D}" dt="2026-10-14T09:18:16.883" v="6"/>
        <pc:sldMkLst>
          <pc:docMk/>
          <pc:sldMk cId="2822060336" sldId="261"/>
        </pc:sldMkLst>
        <pc:graphicFrameChg chg="add">
          <ac:chgData name="Gavin Burgess" userId="1fb4a444-c917-4d13-9055-21926fa3e7e7" providerId="ADAL" clId="{7AC1CE5A-28CA-4EE4-AE26-0C1D7827005D}" dt="2026-10-14T09:17:50.075" v="5"/>
          <ac:graphicFrameMkLst>
            <pc:docMk/>
            <pc:sldMk cId="2822060336" sldId="261"/>
            <ac:graphicFrameMk id="7" creationId="{DC4C9897-02E9-FE1B-1BFA-AF5FC2A50338}"/>
          </ac:graphicFrameMkLst>
        </pc:graphicFrameChg>
        <pc:graphicFrameChg chg="add">
          <ac:chgData name="Gavin Burgess" userId="1fb4a444-c917-4d13-9055-21926fa3e7e7" providerId="ADAL" clId="{7AC1CE5A-28CA-4EE4-AE26-0C1D7827005D}" dt="2026-10-14T09:18:16.883" v="6"/>
          <ac:graphicFrameMkLst>
            <pc:docMk/>
            <pc:sldMk cId="2822060336" sldId="261"/>
            <ac:graphicFrameMk id="8" creationId="{CF3BC63B-99E1-45AA-05C5-C09CF811D36A}"/>
          </ac:graphicFrameMkLst>
        </pc:graphicFrameChg>
      </pc:sldChg>
      <pc:sldChg chg="addSp">
        <pc:chgData name="Gavin Burgess" userId="1fb4a444-c917-4d13-9055-21926fa3e7e7" providerId="ADAL" clId="{7AC1CE5A-28CA-4EE4-AE26-0C1D7827005D}" dt="2026-10-14T09:19:28.488" v="8"/>
        <pc:sldMkLst>
          <pc:docMk/>
          <pc:sldMk cId="680319221" sldId="262"/>
        </pc:sldMkLst>
        <pc:graphicFrameChg chg="add">
          <ac:chgData name="Gavin Burgess" userId="1fb4a444-c917-4d13-9055-21926fa3e7e7" providerId="ADAL" clId="{7AC1CE5A-28CA-4EE4-AE26-0C1D7827005D}" dt="2026-10-14T09:19:14.400" v="7"/>
          <ac:graphicFrameMkLst>
            <pc:docMk/>
            <pc:sldMk cId="680319221" sldId="262"/>
            <ac:graphicFrameMk id="2" creationId="{47EC4E6F-EC0A-32D1-5627-E0B299FEDDA2}"/>
          </ac:graphicFrameMkLst>
        </pc:graphicFrameChg>
        <pc:graphicFrameChg chg="add">
          <ac:chgData name="Gavin Burgess" userId="1fb4a444-c917-4d13-9055-21926fa3e7e7" providerId="ADAL" clId="{7AC1CE5A-28CA-4EE4-AE26-0C1D7827005D}" dt="2026-10-14T09:19:28.488" v="8"/>
          <ac:graphicFrameMkLst>
            <pc:docMk/>
            <pc:sldMk cId="680319221" sldId="262"/>
            <ac:graphicFrameMk id="3" creationId="{C54A93E5-A0EE-2304-6418-A5F62E11E373}"/>
          </ac:graphicFrameMkLst>
        </pc:graphicFrameChg>
      </pc:sldChg>
      <pc:sldChg chg="addSp">
        <pc:chgData name="Gavin Burgess" userId="1fb4a444-c917-4d13-9055-21926fa3e7e7" providerId="ADAL" clId="{7AC1CE5A-28CA-4EE4-AE26-0C1D7827005D}" dt="2026-10-14T09:20:06.802" v="9"/>
        <pc:sldMkLst>
          <pc:docMk/>
          <pc:sldMk cId="1244628083" sldId="263"/>
        </pc:sldMkLst>
        <pc:graphicFrameChg chg="add">
          <ac:chgData name="Gavin Burgess" userId="1fb4a444-c917-4d13-9055-21926fa3e7e7" providerId="ADAL" clId="{7AC1CE5A-28CA-4EE4-AE26-0C1D7827005D}" dt="2026-10-14T09:20:06.802" v="9"/>
          <ac:graphicFrameMkLst>
            <pc:docMk/>
            <pc:sldMk cId="1244628083" sldId="263"/>
            <ac:graphicFrameMk id="4" creationId="{96062F61-ED2F-381F-7FB1-D7A48AE7A36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5540-18FD-B63F-EEDA-1B8A3ABAB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57996-4DD6-C1A3-89BF-D4B155A75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B1CEB-31DF-43DA-CBCC-BDB18C16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DABB-BAD7-808E-9567-51CF1C40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2FB8D-AAF9-9769-8459-58A98A4EA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375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9B47-9E04-CAE8-034A-F16B67F5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E06CC-674F-ECD7-6C84-035D11982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98F1B-884B-2666-8A20-6595F4684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D62F-05B4-D6AD-5D4D-9707F50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59707-43DA-3733-12CF-FA4222BD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43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6FA0-4127-A67D-4761-950527D4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E1C5C-4A81-8F53-DE41-7E59160E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B36E0-40D2-F9DD-129B-DB4009DF3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DD78-0F36-4D03-A2E0-6500BB37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45EED-58CB-D662-C059-E12A33AA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606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570A-2F60-1E5C-0360-FABA9CB3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334D-C797-424C-9F64-E59E8B179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6C6C4-501D-80B7-9C02-69B5FD661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3A3FB-931B-7726-149D-E5260BAC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C4C00-9289-0691-0067-0D46FB03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D7030-EF7F-4BD4-8BFA-9C9A67EF4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072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2CF4-E669-0180-BE6B-346C37E24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B3864-D857-6960-2D6B-41528BC65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8980E-BD8F-B2F3-90AB-A7C4C1E81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992EE-A8DD-C91F-FE75-52D8738A70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C5911-B60B-42C6-8B4E-02E146089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A89DD5-2FA5-EED7-8816-8A2C36C3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5E28D2-D719-A617-8D80-6A8DFB41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24340-96ED-32D0-3DE2-D7B24662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658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DEB8-C1F3-91E4-0946-19F37C60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F6AAA-80E7-C714-FDAC-92A22EA5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D962F-8E04-9631-EFC2-311AEA370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1F6B4-EB0A-B632-24F4-6C0B57B7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141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B81AF-45B4-07C5-648A-CD9B909D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A5BB2A-02C0-968C-AE43-821E1115B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8EACE-7BD9-1697-D81D-E6AA972B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753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78E6-A9DB-F32B-6C78-894F608B2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1CAC9-F93C-3D28-676F-DC99B9318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F7DE-0184-EA9E-29B3-4C12A46C9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7D42B-7277-5C2A-ADD8-33174788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4D537-983F-F7FD-8FC7-174BC98B4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E7C92-5A1C-B20D-3784-E0A0FD35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0630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FF9C-D378-97A0-86D8-696E2608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22C8D7-5202-899F-04B1-776CACDF5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C42A1-31DA-D089-EEF4-5AE2E8444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B85DD-332A-783A-4A44-BAC0D7D0F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69FAF-3052-F163-04BA-730F3FA6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F762E-B16E-9654-6850-6B99CA5D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622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54AF-C026-CB7A-9A6A-C8889AD7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EC49F-1F53-8006-01FC-39FFF09C3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D0559-C84F-574B-5821-F718FA5D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7F620-2104-D9DA-9CBE-7C6FC4C3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96083-658C-898F-6809-937F7ACE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465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63B2D-A57A-05DE-A5D5-B3D94D8FF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5FE9C-8177-03FD-3698-5A78D32DD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2733B-751C-141B-24E7-A28AA289E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9C149-549D-47D5-5957-EF93895D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D7B90-A3FE-45FB-F66D-8099B27FF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848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8E8D2-2C52-8083-2218-19A6069E8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3367F-153E-D651-95D3-FE5549A78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FDDA-6F17-B14C-2273-6669E29F9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C8171-264E-CFED-1DA5-F1E89ECEF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57EEB-2824-232A-9DF3-6A7F29C96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066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3D3DA1-09F6-0148-99EC-A985BEBF1E3D}"/>
              </a:ext>
            </a:extLst>
          </p:cNvPr>
          <p:cNvSpPr>
            <a:spLocks/>
          </p:cNvSpPr>
          <p:nvPr/>
        </p:nvSpPr>
        <p:spPr>
          <a:xfrm>
            <a:off x="4886325" y="476250"/>
            <a:ext cx="6648450" cy="5067539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pPr defTabSz="676656">
              <a:spcAft>
                <a:spcPts val="600"/>
              </a:spcAft>
            </a:pPr>
            <a:endParaRPr lang="en-GB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76656">
              <a:spcAft>
                <a:spcPts val="600"/>
              </a:spcAft>
            </a:pPr>
            <a:endParaRPr lang="en-ZA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76656">
              <a:spcAft>
                <a:spcPts val="600"/>
              </a:spcAft>
            </a:pPr>
            <a:r>
              <a:rPr lang="en-ZA" sz="296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use this block of space to detail:</a:t>
            </a:r>
          </a:p>
          <a:p>
            <a:pPr defTabSz="676656">
              <a:spcAft>
                <a:spcPts val="600"/>
              </a:spcAft>
            </a:pPr>
            <a:r>
              <a:rPr lang="en-ZA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Brief Design Rational</a:t>
            </a:r>
          </a:p>
          <a:p>
            <a:pPr defTabSz="676656">
              <a:spcAft>
                <a:spcPts val="600"/>
              </a:spcAft>
            </a:pPr>
            <a:r>
              <a:rPr lang="en-ZA" sz="2000" dirty="0"/>
              <a:t>* Whether this is a new stand or has it been built previously (i.e. 2</a:t>
            </a:r>
            <a:r>
              <a:rPr lang="en-ZA" sz="2000" baseline="30000" dirty="0"/>
              <a:t>nd</a:t>
            </a:r>
            <a:r>
              <a:rPr lang="en-ZA" sz="2000" dirty="0"/>
              <a:t> or more build); and if so, how many times</a:t>
            </a:r>
          </a:p>
          <a:p>
            <a:pPr defTabSz="676656">
              <a:spcAft>
                <a:spcPts val="600"/>
              </a:spcAft>
            </a:pPr>
            <a:r>
              <a:rPr lang="en-ZA" sz="2000" dirty="0"/>
              <a:t>* Which category the entry is for:</a:t>
            </a:r>
          </a:p>
          <a:p>
            <a:pPr marL="342900" indent="-342900" defTabSz="676656">
              <a:spcAft>
                <a:spcPts val="600"/>
              </a:spcAft>
              <a:buFontTx/>
              <a:buChar char="-"/>
            </a:pPr>
            <a:r>
              <a:rPr lang="en-ZA" sz="2000" dirty="0"/>
              <a:t>Small Stand</a:t>
            </a:r>
          </a:p>
          <a:p>
            <a:pPr marL="342900" indent="-342900" defTabSz="676656">
              <a:spcAft>
                <a:spcPts val="600"/>
              </a:spcAft>
              <a:buFontTx/>
              <a:buChar char="-"/>
            </a:pPr>
            <a:r>
              <a:rPr lang="en-ZA" sz="2000" dirty="0"/>
              <a:t>Medium Stand</a:t>
            </a:r>
          </a:p>
          <a:p>
            <a:pPr marL="342900" indent="-342900" defTabSz="676656">
              <a:spcAft>
                <a:spcPts val="600"/>
              </a:spcAft>
              <a:buFontTx/>
              <a:buChar char="-"/>
            </a:pPr>
            <a:r>
              <a:rPr lang="en-ZA" sz="2000" dirty="0"/>
              <a:t>Large Stand</a:t>
            </a:r>
          </a:p>
          <a:p>
            <a:pPr marL="342900" indent="-342900" defTabSz="676656">
              <a:spcAft>
                <a:spcPts val="600"/>
              </a:spcAft>
              <a:buFontTx/>
              <a:buChar char="-"/>
            </a:pPr>
            <a:r>
              <a:rPr lang="en-ZA" sz="2000" dirty="0"/>
              <a:t>Event</a:t>
            </a:r>
          </a:p>
          <a:p>
            <a:pPr marL="342900" indent="-342900" defTabSz="676656">
              <a:spcAft>
                <a:spcPts val="600"/>
              </a:spcAft>
              <a:buFontTx/>
              <a:buChar char="-"/>
            </a:pPr>
            <a:r>
              <a:rPr lang="en-ZA" sz="2000"/>
              <a:t>Conferenc</a:t>
            </a:r>
            <a:r>
              <a:rPr lang="en-ZA" sz="2000" dirty="0"/>
              <a:t>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F2A976-B157-45EB-E90F-2C3314CB7845}"/>
              </a:ext>
            </a:extLst>
          </p:cNvPr>
          <p:cNvSpPr>
            <a:spLocks/>
          </p:cNvSpPr>
          <p:nvPr/>
        </p:nvSpPr>
        <p:spPr>
          <a:xfrm>
            <a:off x="867589" y="1567674"/>
            <a:ext cx="3595069" cy="337620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pPr defTabSz="676656">
              <a:spcAft>
                <a:spcPts val="600"/>
              </a:spcAft>
            </a:pPr>
            <a:r>
              <a:rPr lang="en-GB" sz="2368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use this block of space to confirm:</a:t>
            </a:r>
          </a:p>
          <a:p>
            <a:pPr defTabSz="676656">
              <a:spcAft>
                <a:spcPts val="600"/>
              </a:spcAft>
            </a:pPr>
            <a:endParaRPr lang="en-GB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dirty="0"/>
              <a:t>Exhibitor/Client Name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dirty="0"/>
              <a:t>Exhibition/Event Name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dirty="0"/>
              <a:t>Type of Stand (Modular / Custom / System)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dirty="0"/>
              <a:t>Size of Stand in m</a:t>
            </a:r>
            <a:r>
              <a:rPr lang="en-GB" sz="1776" baseline="30000" dirty="0"/>
              <a:t>2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dirty="0"/>
              <a:t>Design Company (if different from the builder)</a:t>
            </a:r>
            <a:endParaRPr lang="en-GB" sz="1776" baseline="3000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A6AA1D4-8E43-5B5D-3C5F-569550E8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96615"/>
          </a:xfrm>
        </p:spPr>
        <p:txBody>
          <a:bodyPr/>
          <a:lstStyle/>
          <a:p>
            <a:r>
              <a:rPr lang="en-US" b="1" dirty="0"/>
              <a:t>Green Awards</a:t>
            </a:r>
            <a:endParaRPr lang="en-ZA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ABD47C-C655-EA89-4F18-6DBF7B6AC1D4}"/>
              </a:ext>
            </a:extLst>
          </p:cNvPr>
          <p:cNvSpPr txBox="1"/>
          <p:nvPr/>
        </p:nvSpPr>
        <p:spPr>
          <a:xfrm>
            <a:off x="5860153" y="5718183"/>
            <a:ext cx="5408609" cy="50231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76656">
              <a:spcAft>
                <a:spcPts val="600"/>
              </a:spcAft>
            </a:pPr>
            <a:r>
              <a:rPr lang="en-GB" sz="2664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2027 EXSA-LLENCE AWARDS</a:t>
            </a:r>
            <a:endParaRPr lang="en-ZA" sz="3600" b="1" dirty="0"/>
          </a:p>
        </p:txBody>
      </p:sp>
      <p:pic>
        <p:nvPicPr>
          <p:cNvPr id="2" name="Picture 1" descr="A green square sign with white text&#10;&#10;AI-generated content may be incorrect.">
            <a:extLst>
              <a:ext uri="{FF2B5EF4-FFF2-40B4-BE49-F238E27FC236}">
                <a16:creationId xmlns:a16="http://schemas.microsoft.com/office/drawing/2014/main" id="{C431F8FF-97E2-F8FB-A1D8-EF6B425E9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40" y="5290326"/>
            <a:ext cx="1119336" cy="11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C4C9897-02E9-FE1B-1BFA-AF5FC2A50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125809"/>
              </p:ext>
            </p:extLst>
          </p:nvPr>
        </p:nvGraphicFramePr>
        <p:xfrm>
          <a:off x="6234390" y="656997"/>
          <a:ext cx="5420993" cy="405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379454966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496522786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1087859323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2233288543"/>
                    </a:ext>
                  </a:extLst>
                </a:gridCol>
                <a:gridCol w="695324">
                  <a:extLst>
                    <a:ext uri="{9D8B030D-6E8A-4147-A177-3AD203B41FA5}">
                      <a16:colId xmlns:a16="http://schemas.microsoft.com/office/drawing/2014/main" val="2488022767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2827400650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 marR="38735" algn="ctr">
                        <a:lnSpc>
                          <a:spcPts val="1245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19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ELECTRICAL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ts val="1230"/>
                        </a:lnSpc>
                      </a:pPr>
                      <a:r>
                        <a:rPr sz="1100" b="1" spc="-4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-2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284480">
                        <a:lnSpc>
                          <a:spcPts val="1050"/>
                        </a:lnSpc>
                        <a:spcBef>
                          <a:spcPts val="35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All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kinds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lighting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stand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within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showcases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electrical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connections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plug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points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76512667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Lighting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176995"/>
                  </a:ext>
                </a:extLst>
              </a:tr>
              <a:tr h="653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Electrical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32267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567022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511809">
                        <a:lnSpc>
                          <a:spcPts val="1280"/>
                        </a:lnSpc>
                        <a:spcBef>
                          <a:spcPts val="50"/>
                        </a:spcBef>
                      </a:pPr>
                      <a:r>
                        <a:rPr sz="1100" b="1" spc="-60" dirty="0">
                          <a:latin typeface="Arial"/>
                          <a:cs typeface="Arial"/>
                        </a:rPr>
                        <a:t>FACIA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OVERHEAD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1140"/>
                        </a:lnSpc>
                      </a:pPr>
                      <a:r>
                        <a:rPr sz="1100" b="1" spc="-60" dirty="0">
                          <a:latin typeface="Arial"/>
                          <a:cs typeface="Arial"/>
                        </a:rPr>
                        <a:t>SIGNAGE-</a:t>
                      </a:r>
                      <a:r>
                        <a:rPr sz="1100" b="1" spc="-2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43815">
                        <a:lnSpc>
                          <a:spcPts val="1050"/>
                        </a:lnSpc>
                        <a:spcBef>
                          <a:spcPts val="35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Overhead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signage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branding,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fascia,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company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logo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top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stand structure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06451241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9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Facia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7168955"/>
                  </a:ext>
                </a:extLst>
              </a:tr>
              <a:tr h="927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95"/>
                        </a:lnSpc>
                      </a:pPr>
                      <a:r>
                        <a:rPr sz="1100" spc="-75" dirty="0">
                          <a:latin typeface="Arial"/>
                          <a:cs typeface="Arial"/>
                        </a:rPr>
                        <a:t>Overhead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signage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437589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17245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F3BC63B-99E1-45AA-05C5-C09CF811D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336719"/>
              </p:ext>
            </p:extLst>
          </p:nvPr>
        </p:nvGraphicFramePr>
        <p:xfrm>
          <a:off x="575772" y="312559"/>
          <a:ext cx="5420993" cy="56996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332252476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77206523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3312058896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714353745"/>
                    </a:ext>
                  </a:extLst>
                </a:gridCol>
                <a:gridCol w="695324">
                  <a:extLst>
                    <a:ext uri="{9D8B030D-6E8A-4147-A177-3AD203B41FA5}">
                      <a16:colId xmlns:a16="http://schemas.microsoft.com/office/drawing/2014/main" val="4174894588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765444459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0">
                        <a:lnSpc>
                          <a:spcPts val="124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Aspect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7620" indent="155575">
                        <a:lnSpc>
                          <a:spcPts val="1280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Motivation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Describe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the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materials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substrates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used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 marR="39370">
                        <a:lnSpc>
                          <a:spcPts val="1295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New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Indicate</a:t>
                      </a:r>
                      <a:r>
                        <a:rPr sz="8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marR="57785">
                        <a:lnSpc>
                          <a:spcPts val="129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Recycled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rcentage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9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Reused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tire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design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58898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R="38735" algn="ctr">
                        <a:lnSpc>
                          <a:spcPts val="1220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185"/>
                        </a:lnSpc>
                      </a:pPr>
                      <a:r>
                        <a:rPr sz="1100" b="1" spc="-100" dirty="0">
                          <a:latin typeface="Arial"/>
                          <a:cs typeface="Arial"/>
                        </a:rPr>
                        <a:t>STRUCTURAL</a:t>
                      </a:r>
                      <a:r>
                        <a:rPr sz="11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–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b="1" spc="-10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15</a:t>
                      </a:r>
                      <a:r>
                        <a:rPr sz="11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211454">
                        <a:lnSpc>
                          <a:spcPts val="1030"/>
                        </a:lnSpc>
                        <a:spcBef>
                          <a:spcPts val="50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Structure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framework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stand,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walls,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panels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meeting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rooms, backdrop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7583685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Stand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Structure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30704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Walls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631784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58168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R="38735" algn="ctr">
                        <a:lnSpc>
                          <a:spcPts val="1245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00"/>
                        </a:lnSpc>
                      </a:pPr>
                      <a:r>
                        <a:rPr sz="1100" b="1" spc="-100" dirty="0">
                          <a:latin typeface="Arial"/>
                          <a:cs typeface="Arial"/>
                        </a:rPr>
                        <a:t>FLOORING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–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ts val="1225"/>
                        </a:lnSpc>
                      </a:pPr>
                      <a:r>
                        <a:rPr sz="1100" b="1" spc="-10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-4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>
                        <a:lnSpc>
                          <a:spcPts val="1055"/>
                        </a:lnSpc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Structure</a:t>
                      </a:r>
                      <a:r>
                        <a:rPr sz="9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flooring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(excluding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surface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covering,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e.g.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carpet)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929687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Platform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674109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Raised</a:t>
                      </a:r>
                      <a:r>
                        <a:rPr sz="11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Flooring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99873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1153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3810" algn="ctr">
                        <a:lnSpc>
                          <a:spcPts val="1295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95"/>
                        </a:lnSpc>
                      </a:pPr>
                      <a:r>
                        <a:rPr sz="1100" b="1" spc="-114" dirty="0">
                          <a:latin typeface="Arial"/>
                          <a:cs typeface="Arial"/>
                        </a:rPr>
                        <a:t>DÉCOR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-2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68580">
                        <a:lnSpc>
                          <a:spcPts val="1050"/>
                        </a:lnSpc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Showcases,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counters,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chairs,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tables,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sofa,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coffee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table,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flyer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stand,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LED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walls,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TV,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AV equipment 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etc.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32900865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9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Furniture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64506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95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AV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Equipment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32457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540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06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7C10-C6C5-3FAA-FFC3-142612BF8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EC4E6F-EC0A-32D1-5627-E0B299FED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10944"/>
              </p:ext>
            </p:extLst>
          </p:nvPr>
        </p:nvGraphicFramePr>
        <p:xfrm>
          <a:off x="493762" y="374067"/>
          <a:ext cx="5420993" cy="50101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157346311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249975793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2486110665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3122793480"/>
                    </a:ext>
                  </a:extLst>
                </a:gridCol>
                <a:gridCol w="695324">
                  <a:extLst>
                    <a:ext uri="{9D8B030D-6E8A-4147-A177-3AD203B41FA5}">
                      <a16:colId xmlns:a16="http://schemas.microsoft.com/office/drawing/2014/main" val="3841484467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1762810080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190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ts val="129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Aspect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190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marR="7620" indent="155575">
                        <a:lnSpc>
                          <a:spcPts val="1250"/>
                        </a:lnSpc>
                        <a:spcBef>
                          <a:spcPts val="2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Motivation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Describe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the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materials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1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substrates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used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190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 marR="39370">
                        <a:lnSpc>
                          <a:spcPts val="1120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New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Indicate</a:t>
                      </a:r>
                      <a:r>
                        <a:rPr sz="800" spc="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190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marR="57785">
                        <a:lnSpc>
                          <a:spcPts val="1220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Recycled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rcentage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19050">
                      <a:solidFill>
                        <a:srgbClr val="A8D08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20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Reused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565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tire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design</a:t>
                      </a: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19050">
                      <a:solidFill>
                        <a:srgbClr val="A8D08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844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190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065"/>
                        </a:lnSpc>
                        <a:spcBef>
                          <a:spcPts val="2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RIGGED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STRUCTURE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985"/>
                        </a:lnSpc>
                      </a:pPr>
                      <a:r>
                        <a:rPr sz="9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9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points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190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438784">
                        <a:lnSpc>
                          <a:spcPts val="1050"/>
                        </a:lnSpc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rigged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structure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including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lighting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gantries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other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structural elements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19050">
                      <a:solidFill>
                        <a:srgbClr val="A8D08D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4461483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03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Rigged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Structure 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–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105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describe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detail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83030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7356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025"/>
                        </a:lnSpc>
                      </a:pPr>
                      <a:r>
                        <a:rPr sz="900" b="1" spc="-10" dirty="0">
                          <a:latin typeface="Arial"/>
                          <a:cs typeface="Arial"/>
                        </a:rPr>
                        <a:t>CEILING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1000"/>
                        </a:lnSpc>
                      </a:pPr>
                      <a:r>
                        <a:rPr sz="9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9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points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105410">
                        <a:lnSpc>
                          <a:spcPts val="1030"/>
                        </a:lnSpc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form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ceiling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e.g.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fabric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ceilings,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solid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ceilings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lighting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stand support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07149038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marR="217804">
                        <a:lnSpc>
                          <a:spcPts val="1030"/>
                        </a:lnSpc>
                        <a:spcBef>
                          <a:spcPts val="5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Ceiling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describe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detail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144967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63595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70"/>
                        </a:lnSpc>
                      </a:pPr>
                      <a:r>
                        <a:rPr sz="1100" b="1" spc="-90" dirty="0">
                          <a:latin typeface="Arial"/>
                          <a:cs typeface="Arial"/>
                        </a:rPr>
                        <a:t>DISPLAY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0" dirty="0">
                          <a:latin typeface="Arial"/>
                          <a:cs typeface="Arial"/>
                        </a:rPr>
                        <a:t>FACILITIES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1230"/>
                        </a:lnSpc>
                      </a:pPr>
                      <a:r>
                        <a:rPr sz="1100" b="1" spc="-10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>
                        <a:lnSpc>
                          <a:spcPts val="1055"/>
                        </a:lnSpc>
                      </a:pPr>
                      <a:r>
                        <a:rPr sz="900" i="1" spc="-10" dirty="0">
                          <a:latin typeface="Arial"/>
                          <a:cs typeface="Arial"/>
                        </a:rPr>
                        <a:t>built-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in or detachable product display</a:t>
                      </a:r>
                      <a:r>
                        <a:rPr sz="900" i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cabinets, lightboxes 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etc.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09339858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Shelving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353098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Plinths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53046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5"/>
                        </a:lnSpc>
                      </a:pPr>
                      <a:r>
                        <a:rPr sz="1100" spc="-45" dirty="0">
                          <a:latin typeface="Arial"/>
                          <a:cs typeface="Arial"/>
                        </a:rPr>
                        <a:t>Display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booths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11766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2036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4A93E5-A0EE-2304-6418-A5F62E11E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23153"/>
              </p:ext>
            </p:extLst>
          </p:nvPr>
        </p:nvGraphicFramePr>
        <p:xfrm>
          <a:off x="6316399" y="685701"/>
          <a:ext cx="5420993" cy="4746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3047982866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687186199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763495930"/>
                    </a:ext>
                  </a:extLst>
                </a:gridCol>
                <a:gridCol w="585470">
                  <a:extLst>
                    <a:ext uri="{9D8B030D-6E8A-4147-A177-3AD203B41FA5}">
                      <a16:colId xmlns:a16="http://schemas.microsoft.com/office/drawing/2014/main" val="4140412946"/>
                    </a:ext>
                  </a:extLst>
                </a:gridCol>
                <a:gridCol w="695324">
                  <a:extLst>
                    <a:ext uri="{9D8B030D-6E8A-4147-A177-3AD203B41FA5}">
                      <a16:colId xmlns:a16="http://schemas.microsoft.com/office/drawing/2014/main" val="4095451259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964499784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107950">
                        <a:lnSpc>
                          <a:spcPts val="1220"/>
                        </a:lnSpc>
                      </a:pPr>
                      <a:r>
                        <a:rPr sz="1100" b="1" spc="-50" dirty="0">
                          <a:latin typeface="Arial"/>
                          <a:cs typeface="Arial"/>
                        </a:rPr>
                        <a:t>9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485775">
                        <a:lnSpc>
                          <a:spcPts val="1230"/>
                        </a:lnSpc>
                        <a:spcBef>
                          <a:spcPts val="15"/>
                        </a:spcBef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FLOOR </a:t>
                      </a:r>
                      <a:r>
                        <a:rPr sz="1100" b="1" spc="-6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COVERING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ts val="1175"/>
                        </a:lnSpc>
                      </a:pPr>
                      <a:r>
                        <a:rPr sz="1100" b="1" spc="-4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-2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>
                        <a:lnSpc>
                          <a:spcPts val="1055"/>
                        </a:lnSpc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Carpet,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floor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tiles,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HDF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coverings,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lino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etc.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31135215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5"/>
                        </a:lnSpc>
                      </a:pPr>
                      <a:r>
                        <a:rPr sz="1100" spc="-20" dirty="0">
                          <a:latin typeface="Arial"/>
                          <a:cs typeface="Arial"/>
                        </a:rPr>
                        <a:t>Type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72969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4696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73025">
                        <a:lnSpc>
                          <a:spcPts val="1245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10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328295" algn="just">
                        <a:lnSpc>
                          <a:spcPts val="1230"/>
                        </a:lnSpc>
                        <a:spcBef>
                          <a:spcPts val="40"/>
                        </a:spcBef>
                      </a:pPr>
                      <a:r>
                        <a:rPr sz="1100" b="1" spc="-60" dirty="0">
                          <a:latin typeface="Arial"/>
                          <a:cs typeface="Arial"/>
                        </a:rPr>
                        <a:t>GRAPHICS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100" b="1" spc="-65" dirty="0">
                          <a:latin typeface="Arial"/>
                          <a:cs typeface="Arial"/>
                        </a:rPr>
                        <a:t>DECORATIVE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ITEMS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" algn="just">
                        <a:lnSpc>
                          <a:spcPts val="1170"/>
                        </a:lnSpc>
                      </a:pPr>
                      <a:r>
                        <a:rPr sz="1100" b="1" spc="-4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-2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108585">
                        <a:lnSpc>
                          <a:spcPct val="96200"/>
                        </a:lnSpc>
                        <a:spcBef>
                          <a:spcPts val="15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Stand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graphics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wall-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mounted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floor-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standing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(not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overhead)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other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decorative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items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such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plants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flowers,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models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ornaments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4907471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Graphics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232271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2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Plants/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Flowers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23728"/>
                  </a:ext>
                </a:extLst>
              </a:tr>
              <a:tr h="132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411480">
                        <a:lnSpc>
                          <a:spcPts val="123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Ornaments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/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Models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081775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894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319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1A413-1988-85D7-5802-49F2BCFA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062F61-ED2F-381F-7FB1-D7A48AE7A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378181"/>
              </p:ext>
            </p:extLst>
          </p:nvPr>
        </p:nvGraphicFramePr>
        <p:xfrm>
          <a:off x="563470" y="394568"/>
          <a:ext cx="5311138" cy="5095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213658632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914354226"/>
                    </a:ext>
                  </a:extLst>
                </a:gridCol>
                <a:gridCol w="2004060">
                  <a:extLst>
                    <a:ext uri="{9D8B030D-6E8A-4147-A177-3AD203B41FA5}">
                      <a16:colId xmlns:a16="http://schemas.microsoft.com/office/drawing/2014/main" val="733704938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4038267036"/>
                    </a:ext>
                  </a:extLst>
                </a:gridCol>
                <a:gridCol w="631189">
                  <a:extLst>
                    <a:ext uri="{9D8B030D-6E8A-4147-A177-3AD203B41FA5}">
                      <a16:colId xmlns:a16="http://schemas.microsoft.com/office/drawing/2014/main" val="1410097385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1596520811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 marR="40005" algn="ctr">
                        <a:lnSpc>
                          <a:spcPts val="1245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11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00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DESIGN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1225"/>
                        </a:lnSpc>
                      </a:pPr>
                      <a:r>
                        <a:rPr sz="1100" b="1" spc="-4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1100" b="1" spc="-2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72390">
                        <a:lnSpc>
                          <a:spcPts val="1030"/>
                        </a:lnSpc>
                        <a:spcBef>
                          <a:spcPts val="50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Overall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visual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impact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stand,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extra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points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if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they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have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managed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incorporate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green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element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into the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design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0535654"/>
                  </a:ext>
                </a:extLst>
              </a:tr>
              <a:tr h="1101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931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Describe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any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innovative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design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elements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used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that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1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particularly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linked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sustainable</a:t>
                      </a:r>
                      <a:r>
                        <a:rPr sz="11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green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practices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07144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29406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2540" algn="ctr">
                        <a:lnSpc>
                          <a:spcPts val="1295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12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1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11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IMPACT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15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>
                        <a:lnSpc>
                          <a:spcPts val="1055"/>
                        </a:lnSpc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What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was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done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link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initiatives?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41114682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Describe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75511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041624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2540" algn="ctr">
                        <a:lnSpc>
                          <a:spcPts val="1270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13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19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COMMUNICATION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3175">
                        <a:lnSpc>
                          <a:spcPts val="1230"/>
                        </a:lnSpc>
                      </a:pPr>
                      <a:r>
                        <a:rPr sz="11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sz="1100" b="1" spc="-5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177800">
                        <a:lnSpc>
                          <a:spcPts val="1030"/>
                        </a:lnSpc>
                        <a:spcBef>
                          <a:spcPts val="50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What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was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done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communicate to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delegates what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was</a:t>
                      </a:r>
                      <a:r>
                        <a:rPr sz="9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done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900" i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green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stand?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91831371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Describe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204028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32387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2540" algn="ctr">
                        <a:lnSpc>
                          <a:spcPts val="1270"/>
                        </a:lnSpc>
                      </a:pPr>
                      <a:r>
                        <a:rPr sz="1100" b="1" spc="-25" dirty="0">
                          <a:latin typeface="Arial"/>
                          <a:cs typeface="Arial"/>
                        </a:rPr>
                        <a:t>14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185"/>
                        </a:lnSpc>
                      </a:pPr>
                      <a:r>
                        <a:rPr sz="1100" b="1" spc="-10" dirty="0">
                          <a:latin typeface="Arial"/>
                          <a:cs typeface="Arial"/>
                        </a:rPr>
                        <a:t>INNOVATION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9850">
                        <a:lnSpc>
                          <a:spcPts val="1240"/>
                        </a:lnSpc>
                      </a:pPr>
                      <a:r>
                        <a:rPr sz="1100" b="1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15 </a:t>
                      </a:r>
                      <a:r>
                        <a:rPr sz="1100" b="1" spc="-10" dirty="0">
                          <a:solidFill>
                            <a:srgbClr val="ED0000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175" marR="201930">
                        <a:lnSpc>
                          <a:spcPts val="1030"/>
                        </a:lnSpc>
                        <a:spcBef>
                          <a:spcPts val="50"/>
                        </a:spcBef>
                      </a:pPr>
                      <a:r>
                        <a:rPr sz="900" i="1" dirty="0">
                          <a:latin typeface="Arial"/>
                          <a:cs typeface="Arial"/>
                        </a:rPr>
                        <a:t>Any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innovation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deserves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additional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points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not</a:t>
                      </a:r>
                      <a:r>
                        <a:rPr sz="9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covered?</a:t>
                      </a:r>
                      <a:r>
                        <a:rPr sz="900" i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Has</a:t>
                      </a:r>
                      <a:r>
                        <a:rPr sz="9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25" dirty="0">
                          <a:latin typeface="Arial"/>
                          <a:cs typeface="Arial"/>
                        </a:rPr>
                        <a:t>any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carbon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offsetting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dirty="0">
                          <a:latin typeface="Arial"/>
                          <a:cs typeface="Arial"/>
                        </a:rPr>
                        <a:t>been</a:t>
                      </a:r>
                      <a:r>
                        <a:rPr sz="9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i="1" spc="-10" dirty="0">
                          <a:latin typeface="Arial"/>
                          <a:cs typeface="Arial"/>
                        </a:rPr>
                        <a:t>done?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9525">
                      <a:solidFill>
                        <a:srgbClr val="C5DFB3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33960589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>
                        <a:lnSpc>
                          <a:spcPts val="1245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Describe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9525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304723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C5DFB3"/>
                      </a:solidFill>
                      <a:prstDash val="solid"/>
                    </a:lnL>
                    <a:lnR w="6350">
                      <a:solidFill>
                        <a:srgbClr val="C5DFB3"/>
                      </a:solidFill>
                      <a:prstDash val="solid"/>
                    </a:lnR>
                    <a:lnT w="6350">
                      <a:solidFill>
                        <a:srgbClr val="C5DFB3"/>
                      </a:solidFill>
                      <a:prstDash val="solid"/>
                    </a:lnT>
                    <a:lnB w="6350">
                      <a:solidFill>
                        <a:srgbClr val="C5DFB3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963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62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B183E-F540-6141-68CF-25C6732CC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6612" y="549462"/>
            <a:ext cx="10518776" cy="1467959"/>
          </a:xfrm>
        </p:spPr>
        <p:txBody>
          <a:bodyPr>
            <a:normAutofit fontScale="55000" lnSpcReduction="20000"/>
          </a:bodyPr>
          <a:lstStyle/>
          <a:p>
            <a:r>
              <a:rPr lang="en-GB" sz="3200" b="1" dirty="0"/>
              <a:t>Please add slides to this PowerPoint of photographic images of the entry</a:t>
            </a:r>
          </a:p>
          <a:p>
            <a:endParaRPr lang="en-GB" sz="3200" b="1" dirty="0"/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ZA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*** No extreme distorted lens images please</a:t>
            </a:r>
            <a:endParaRPr lang="en-US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/>
              <a:t> 	</a:t>
            </a:r>
            <a:endParaRPr lang="en-ZA" sz="3200" b="1" dirty="0"/>
          </a:p>
          <a:p>
            <a:endParaRPr lang="en-Z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8D28F9-AD1E-5FE1-C828-1C2D3AD31942}"/>
              </a:ext>
            </a:extLst>
          </p:cNvPr>
          <p:cNvSpPr txBox="1"/>
          <p:nvPr/>
        </p:nvSpPr>
        <p:spPr>
          <a:xfrm>
            <a:off x="5860153" y="5718183"/>
            <a:ext cx="5408609" cy="50231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76656">
              <a:spcAft>
                <a:spcPts val="600"/>
              </a:spcAft>
            </a:pPr>
            <a:r>
              <a:rPr lang="en-GB" sz="2664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2027 EXSA-LLENCE AWARDS</a:t>
            </a:r>
            <a:endParaRPr lang="en-ZA" sz="3600" b="1" dirty="0"/>
          </a:p>
        </p:txBody>
      </p:sp>
      <p:pic>
        <p:nvPicPr>
          <p:cNvPr id="4" name="Picture 3" descr="A green square sign with white text&#10;&#10;AI-generated content may be incorrect.">
            <a:extLst>
              <a:ext uri="{FF2B5EF4-FFF2-40B4-BE49-F238E27FC236}">
                <a16:creationId xmlns:a16="http://schemas.microsoft.com/office/drawing/2014/main" id="{12C51253-39AA-73FC-FF74-DB9FFD1D7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40" y="5290326"/>
            <a:ext cx="1119336" cy="11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6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6CFC2EE4960B44BA0B92B690F58042" ma:contentTypeVersion="16" ma:contentTypeDescription="Create a new document." ma:contentTypeScope="" ma:versionID="33c74f2939c4215f6bc38cff1b3de48e">
  <xsd:schema xmlns:xsd="http://www.w3.org/2001/XMLSchema" xmlns:xs="http://www.w3.org/2001/XMLSchema" xmlns:p="http://schemas.microsoft.com/office/2006/metadata/properties" xmlns:ns2="408a5db8-81a9-4f6f-956a-208951608253" xmlns:ns3="af261333-dc47-4907-b7bb-e62dcaa6aa3c" targetNamespace="http://schemas.microsoft.com/office/2006/metadata/properties" ma:root="true" ma:fieldsID="6b08da2bb7e6265f99cf6bc8b2f7776d" ns2:_="" ns3:_="">
    <xsd:import namespace="408a5db8-81a9-4f6f-956a-208951608253"/>
    <xsd:import namespace="af261333-dc47-4907-b7bb-e62dcaa6aa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a5db8-81a9-4f6f-956a-208951608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3b6120d-d8f4-488e-b008-18adfb7c61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61333-dc47-4907-b7bb-e62dcaa6aa3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9e1214c-71de-4f1a-b463-6f4c1e4b0438}" ma:internalName="TaxCatchAll" ma:showField="CatchAllData" ma:web="af261333-dc47-4907-b7bb-e62dcaa6aa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8a5db8-81a9-4f6f-956a-208951608253">
      <Terms xmlns="http://schemas.microsoft.com/office/infopath/2007/PartnerControls"/>
    </lcf76f155ced4ddcb4097134ff3c332f>
    <TaxCatchAll xmlns="af261333-dc47-4907-b7bb-e62dcaa6aa3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5B6A4-BC4A-4540-ABF7-70F659077B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8a5db8-81a9-4f6f-956a-208951608253"/>
    <ds:schemaRef ds:uri="af261333-dc47-4907-b7bb-e62dcaa6aa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5592E2-62B3-4AEC-8E17-2834766C617F}">
  <ds:schemaRefs>
    <ds:schemaRef ds:uri="http://schemas.microsoft.com/office/2006/documentManagement/types"/>
    <ds:schemaRef ds:uri="http://www.w3.org/XML/1998/namespace"/>
    <ds:schemaRef ds:uri="af261333-dc47-4907-b7bb-e62dcaa6aa3c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408a5db8-81a9-4f6f-956a-208951608253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AAE9D3A-D163-463A-9EF3-35475FE8C9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510</Words>
  <Application>Microsoft Office PowerPoint</Application>
  <PresentationFormat>Widescreen</PresentationFormat>
  <Paragraphs>119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Green Awards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EXSA</dc:creator>
  <cp:lastModifiedBy>Gavin Burgess</cp:lastModifiedBy>
  <cp:revision>5</cp:revision>
  <dcterms:created xsi:type="dcterms:W3CDTF">2023-11-17T11:26:14Z</dcterms:created>
  <dcterms:modified xsi:type="dcterms:W3CDTF">2026-10-14T09:56:18Z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0x0101000D6CFC2EE4960B44BA0B92B690F58042</vt:lpwstr>
  </property>
  <property fmtid="{D5CDD505-2E9C-101B-9397-08002B2CF9AE}" pid="3" name="MediaServiceImageTags">
    <vt:lpwstr/>
  </property>
</Properties>
</file>